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2" r:id="rId3"/>
    <p:sldId id="294" r:id="rId4"/>
    <p:sldId id="293" r:id="rId5"/>
    <p:sldId id="295" r:id="rId6"/>
    <p:sldId id="296" r:id="rId7"/>
    <p:sldId id="297" r:id="rId8"/>
    <p:sldId id="257" r:id="rId9"/>
    <p:sldId id="258" r:id="rId10"/>
    <p:sldId id="259" r:id="rId11"/>
    <p:sldId id="298" r:id="rId12"/>
    <p:sldId id="299" r:id="rId13"/>
    <p:sldId id="300" r:id="rId14"/>
    <p:sldId id="261" r:id="rId15"/>
    <p:sldId id="262" r:id="rId16"/>
    <p:sldId id="266" r:id="rId17"/>
    <p:sldId id="265" r:id="rId18"/>
    <p:sldId id="271" r:id="rId19"/>
    <p:sldId id="270" r:id="rId20"/>
    <p:sldId id="272" r:id="rId21"/>
    <p:sldId id="273" r:id="rId22"/>
    <p:sldId id="274" r:id="rId23"/>
    <p:sldId id="275" r:id="rId24"/>
    <p:sldId id="276" r:id="rId25"/>
    <p:sldId id="334" r:id="rId26"/>
    <p:sldId id="335" r:id="rId27"/>
    <p:sldId id="336" r:id="rId28"/>
    <p:sldId id="339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37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8" r:id="rId47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>
      <p:cViewPr varScale="1">
        <p:scale>
          <a:sx n="111" d="100"/>
          <a:sy n="111" d="100"/>
        </p:scale>
        <p:origin x="51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4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3C406-7A28-4A9C-A2C9-69FA57140C1C}" type="datetimeFigureOut">
              <a:rPr lang="nl-NL"/>
              <a:pPr>
                <a:defRPr/>
              </a:pPr>
              <a:t>17-10-2017</a:t>
            </a:fld>
            <a:endParaRPr lang="nl-NL"/>
          </a:p>
        </p:txBody>
      </p:sp>
      <p:sp>
        <p:nvSpPr>
          <p:cNvPr id="5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C4CC2F74-2944-410A-B678-C30A5976EDE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82131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89AEC-05BE-4319-9237-BC66372D1B77}" type="datetimeFigureOut">
              <a:rPr lang="nl-NL"/>
              <a:pPr>
                <a:defRPr/>
              </a:pPr>
              <a:t>17-10-2017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E1CF3-08BB-4A58-A765-329B315D26D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6703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1FC58-AB15-421D-AF47-82E6C2D960DD}" type="datetimeFigureOut">
              <a:rPr lang="nl-NL"/>
              <a:pPr>
                <a:defRPr/>
              </a:pPr>
              <a:t>17-10-2017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81B72-6161-4E50-B9B3-C8F16E8E8D6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7549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29E6F-3CB6-446C-8D39-5E3E081E736A}" type="datetimeFigureOut">
              <a:rPr lang="nl-NL"/>
              <a:pPr>
                <a:defRPr/>
              </a:pPr>
              <a:t>17-10-2017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21E45-60F8-4151-B316-FD619893C99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8257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65117-41A9-4C1C-945C-30668A253D4B}" type="datetimeFigureOut">
              <a:rPr lang="nl-NL"/>
              <a:pPr>
                <a:defRPr/>
              </a:pPr>
              <a:t>17-10-2017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E48387D-4733-4E23-9056-DA9F9EB7B88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15811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20D90-9280-484A-ACF3-2F2964A25D24}" type="datetimeFigureOut">
              <a:rPr lang="nl-NL"/>
              <a:pPr>
                <a:defRPr/>
              </a:pPr>
              <a:t>17-10-2017</a:t>
            </a:fld>
            <a:endParaRPr lang="nl-NL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42670-7BC1-47DE-9AC1-0FAB80E6DE3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7765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A7F90-AF19-4A7C-B433-6D8F53A26147}" type="datetimeFigureOut">
              <a:rPr lang="nl-NL"/>
              <a:pPr>
                <a:defRPr/>
              </a:pPr>
              <a:t>17-10-2017</a:t>
            </a:fld>
            <a:endParaRPr lang="nl-NL"/>
          </a:p>
        </p:txBody>
      </p:sp>
      <p:sp>
        <p:nvSpPr>
          <p:cNvPr id="8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DBACE-3196-476A-A0CB-73B85A83B22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3717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C23D4-372C-4FCB-ABDE-A26D3D3119D2}" type="datetimeFigureOut">
              <a:rPr lang="nl-NL"/>
              <a:pPr>
                <a:defRPr/>
              </a:pPr>
              <a:t>17-10-2017</a:t>
            </a:fld>
            <a:endParaRPr lang="nl-NL"/>
          </a:p>
        </p:txBody>
      </p:sp>
      <p:sp>
        <p:nvSpPr>
          <p:cNvPr id="4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14F8E-44DB-4608-92C5-7C64B944CD2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8397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C1858-CABA-41D0-8F4B-28F612EC62BD}" type="datetimeFigureOut">
              <a:rPr lang="nl-NL"/>
              <a:pPr>
                <a:defRPr/>
              </a:pPr>
              <a:t>17-10-2017</a:t>
            </a:fld>
            <a:endParaRPr lang="nl-NL"/>
          </a:p>
        </p:txBody>
      </p:sp>
      <p:sp>
        <p:nvSpPr>
          <p:cNvPr id="3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AEA4A-0A12-473D-9EC5-F428C7DDE7C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38297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7670A-5027-49E9-B0E6-44194915625A}" type="datetimeFigureOut">
              <a:rPr lang="nl-NL"/>
              <a:pPr>
                <a:defRPr/>
              </a:pPr>
              <a:t>17-10-2017</a:t>
            </a:fld>
            <a:endParaRPr lang="nl-NL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0ADB7-79B2-4101-BB8D-661B714ABF2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9240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met één afgeknipte en afgeronde hoek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hoekige driehoek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Vrije v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3E0AD-8970-4714-83F7-CD1439D912B0}" type="datetimeFigureOut">
              <a:rPr lang="nl-NL"/>
              <a:pPr>
                <a:defRPr/>
              </a:pPr>
              <a:t>17-10-2017</a:t>
            </a:fld>
            <a:endParaRPr lang="nl-NL"/>
          </a:p>
        </p:txBody>
      </p:sp>
      <p:sp>
        <p:nvSpPr>
          <p:cNvPr id="10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A78ADC60-BA94-4EED-B8D0-0CCFD61DDF7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6975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jdelijke aanduiding voor titel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  <a:endParaRPr lang="en-US" altLang="nl-NL"/>
          </a:p>
        </p:txBody>
      </p:sp>
      <p:sp>
        <p:nvSpPr>
          <p:cNvPr id="1029" name="Tijdelijke aanduiding voor tekst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altLang="nl-NL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21D36F-1D5D-4A4C-91C3-A50742DE2056}" type="datetimeFigureOut">
              <a:rPr lang="nl-NL"/>
              <a:pPr>
                <a:defRPr/>
              </a:pPr>
              <a:t>17-10-2017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4A181B16-42F9-4F5F-BB6E-F7A0FBAAAAD4}" type="slidenum">
              <a:rPr lang="nl-NL" altLang="nl-NL"/>
              <a:pPr/>
              <a:t>‹nr.›</a:t>
            </a:fld>
            <a:endParaRPr lang="nl-NL" altLang="nl-NL"/>
          </a:p>
        </p:txBody>
      </p:sp>
      <p:grpSp>
        <p:nvGrpSpPr>
          <p:cNvPr id="1033" name="Groe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Vrije v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Vrije v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51" r:id="rId2"/>
    <p:sldLayoutId id="2147483760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61" r:id="rId9"/>
    <p:sldLayoutId id="2147483757" r:id="rId10"/>
    <p:sldLayoutId id="21474837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Medische beeldvorming</a:t>
            </a:r>
            <a:br>
              <a:rPr lang="nl-NL" dirty="0"/>
            </a:br>
            <a:endParaRPr lang="nl-NL" dirty="0"/>
          </a:p>
        </p:txBody>
      </p:sp>
      <p:sp>
        <p:nvSpPr>
          <p:cNvPr id="5123" name="Ondertitel 2"/>
          <p:cNvSpPr>
            <a:spLocks noGrp="1"/>
          </p:cNvSpPr>
          <p:nvPr>
            <p:ph type="subTitle" idx="1"/>
          </p:nvPr>
        </p:nvSpPr>
        <p:spPr>
          <a:xfrm>
            <a:off x="2999656" y="4149080"/>
            <a:ext cx="7854950" cy="1752600"/>
          </a:xfrm>
        </p:spPr>
        <p:txBody>
          <a:bodyPr/>
          <a:lstStyle/>
          <a:p>
            <a:pPr marR="0" algn="l" eaLnBrk="1" hangingPunct="1"/>
            <a:endParaRPr lang="nl-NL" altLang="nl-NL" dirty="0"/>
          </a:p>
          <a:p>
            <a:pPr marR="0" algn="l" eaLnBrk="1" hangingPunct="1"/>
            <a:r>
              <a:rPr lang="nl-NL" altLang="nl-NL" dirty="0"/>
              <a:t>Vwo: hoofdstuk 10 van natuurkunde Overal</a:t>
            </a:r>
          </a:p>
          <a:p>
            <a:pPr marR="0" eaLnBrk="1" hangingPunct="1"/>
            <a:endParaRPr lang="nl-NL" altLang="nl-NL" dirty="0"/>
          </a:p>
        </p:txBody>
      </p:sp>
      <p:pic>
        <p:nvPicPr>
          <p:cNvPr id="4" name="Picture 2" descr="9200000009896395.jpg (550×77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455">
            <a:off x="741983" y="984220"/>
            <a:ext cx="2461967" cy="34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704850"/>
            <a:ext cx="8229600" cy="851942"/>
          </a:xfrm>
        </p:spPr>
        <p:txBody>
          <a:bodyPr/>
          <a:lstStyle/>
          <a:p>
            <a:r>
              <a:rPr lang="nl-NL" dirty="0"/>
              <a:t>Röntgenfoto's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5951984" y="1935164"/>
                <a:ext cx="5688632" cy="4590181"/>
              </a:xfrm>
            </p:spPr>
            <p:txBody>
              <a:bodyPr/>
              <a:lstStyle/>
              <a:p>
                <a:r>
                  <a:rPr lang="nl-NL" dirty="0"/>
                  <a:t>De foto is “negatief</a:t>
                </a:r>
              </a:p>
              <a:p>
                <a:pPr lvl="1"/>
                <a:r>
                  <a:rPr lang="nl-NL" dirty="0"/>
                  <a:t>hoe witter hoe meer straling wordt tegen gehouden</a:t>
                </a:r>
              </a:p>
              <a:p>
                <a:r>
                  <a:rPr lang="nl-NL" dirty="0"/>
                  <a:t>De halveringsdikte van bot is kleiner dan van het omringende weefsel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nl-NL" b="0" dirty="0"/>
              </a:p>
              <a:p>
                <a:pPr marL="0" indent="0">
                  <a:buNone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51984" y="1935164"/>
                <a:ext cx="5688632" cy="4590181"/>
              </a:xfrm>
              <a:blipFill rotWithShape="0">
                <a:blip r:embed="rId2"/>
                <a:stretch>
                  <a:fillRect l="-1285" t="-1062" r="-203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http://www.erler-zimmer.de/media/catalog/product/cache/2/image/9df78eab33525d08d6e5fb8d27136e95/7/2/7210_72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700808"/>
            <a:ext cx="354335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975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ontstaat röntgenstraling?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7070576" cy="4389437"/>
          </a:xfrm>
        </p:spPr>
        <p:txBody>
          <a:bodyPr/>
          <a:lstStyle/>
          <a:p>
            <a:r>
              <a:rPr lang="nl-NL" dirty="0"/>
              <a:t>In een vacuümbuis zitten een positieve (anode) en negatieve (kathode) pool</a:t>
            </a:r>
          </a:p>
          <a:p>
            <a:r>
              <a:rPr lang="nl-NL" dirty="0"/>
              <a:t>De kathode wordt verhit waardoor elektronen vrijkomen</a:t>
            </a:r>
          </a:p>
          <a:p>
            <a:r>
              <a:rPr lang="nl-NL" dirty="0"/>
              <a:t>De negatieve elektronen worden door de positieve anode aangetrokken en versneld</a:t>
            </a:r>
          </a:p>
          <a:p>
            <a:r>
              <a:rPr lang="nl-NL" dirty="0"/>
              <a:t>De elektronen botsen met grote snelheid op de anode</a:t>
            </a:r>
          </a:p>
        </p:txBody>
      </p:sp>
      <p:pic>
        <p:nvPicPr>
          <p:cNvPr id="3074" name="Picture 2" descr="rontgenbuis.jpg (1049×53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221088"/>
            <a:ext cx="4247958" cy="214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49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124744"/>
            <a:ext cx="6350496" cy="5199857"/>
          </a:xfrm>
        </p:spPr>
        <p:txBody>
          <a:bodyPr/>
          <a:lstStyle/>
          <a:p>
            <a:r>
              <a:rPr lang="nl-NL" dirty="0"/>
              <a:t>Er kunnen twee dingen gebeuren</a:t>
            </a:r>
          </a:p>
          <a:p>
            <a:pPr lvl="1"/>
            <a:r>
              <a:rPr lang="nl-NL" dirty="0"/>
              <a:t>het elektron botst met elektron in de binnenste schil en knikkert die uit het atoom</a:t>
            </a:r>
          </a:p>
          <a:p>
            <a:pPr lvl="1"/>
            <a:r>
              <a:rPr lang="nl-NL" dirty="0"/>
              <a:t>die vrijgekomen plek wordt weer opgevuld door een elektron uit een hogere schil</a:t>
            </a:r>
          </a:p>
          <a:p>
            <a:pPr lvl="1"/>
            <a:r>
              <a:rPr lang="nl-NL" dirty="0"/>
              <a:t>hierbij ontstaat röntgenstraling met vaste golflengtes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elektron wordt afgeremd in de anode</a:t>
            </a:r>
          </a:p>
          <a:p>
            <a:pPr lvl="1"/>
            <a:r>
              <a:rPr lang="nl-NL" dirty="0"/>
              <a:t>het elektron verliest kinetische energie</a:t>
            </a:r>
          </a:p>
          <a:p>
            <a:pPr lvl="1"/>
            <a:r>
              <a:rPr lang="nl-NL" dirty="0"/>
              <a:t>die energie komt vrij als röntgenstraling </a:t>
            </a:r>
          </a:p>
          <a:p>
            <a:pPr lvl="1"/>
            <a:endParaRPr lang="nl-NL" dirty="0"/>
          </a:p>
        </p:txBody>
      </p:sp>
      <p:pic>
        <p:nvPicPr>
          <p:cNvPr id="4098" name="Picture 2" descr="image004.jpg (392×27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124744"/>
            <a:ext cx="37338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edischebeeldvorming.nl/rontgen/ro_straling_bestanden/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4221088"/>
            <a:ext cx="2673019" cy="21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591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van een spectrum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 descr="supportBinaryFiles_referenceId_4_supportId_764285 (500×44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060848"/>
            <a:ext cx="47625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916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 en nadelen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Voordeel</a:t>
            </a:r>
          </a:p>
          <a:p>
            <a:pPr lvl="1"/>
            <a:r>
              <a:rPr lang="nl-NL" dirty="0"/>
              <a:t>Snel en weinig stralingsbelasting</a:t>
            </a:r>
          </a:p>
          <a:p>
            <a:pPr lvl="1"/>
            <a:r>
              <a:rPr lang="nl-NL" dirty="0"/>
              <a:t>Bot en tanden worden goed zichtbaar.</a:t>
            </a:r>
          </a:p>
          <a:p>
            <a:pPr lvl="1"/>
            <a:endParaRPr lang="nl-NL" dirty="0"/>
          </a:p>
          <a:p>
            <a:r>
              <a:rPr lang="nl-NL" dirty="0"/>
              <a:t>Nadeel </a:t>
            </a:r>
          </a:p>
          <a:p>
            <a:pPr lvl="1"/>
            <a:r>
              <a:rPr lang="nl-NL" dirty="0"/>
              <a:t>Zachte weefsel minder goed zichtbaar</a:t>
            </a:r>
          </a:p>
          <a:p>
            <a:pPr lvl="1"/>
            <a:r>
              <a:rPr lang="nl-NL" dirty="0"/>
              <a:t>2-dimensionaal beeld</a:t>
            </a:r>
          </a:p>
          <a:p>
            <a:pPr lvl="1"/>
            <a:r>
              <a:rPr lang="nl-NL" dirty="0"/>
              <a:t>röntgenstraling is gevaarlijk</a:t>
            </a:r>
          </a:p>
        </p:txBody>
      </p:sp>
    </p:spTree>
    <p:extLst>
      <p:ext uri="{BB962C8B-B14F-4D97-AF65-F5344CB8AC3E}">
        <p14:creationId xmlns:p14="http://schemas.microsoft.com/office/powerpoint/2010/main" val="2627903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CT-scan (1963)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6134472" cy="4389437"/>
          </a:xfrm>
        </p:spPr>
        <p:txBody>
          <a:bodyPr/>
          <a:lstStyle/>
          <a:p>
            <a:r>
              <a:rPr lang="nl-NL" dirty="0"/>
              <a:t>CT = </a:t>
            </a:r>
            <a:r>
              <a:rPr lang="nl-NL" dirty="0" err="1"/>
              <a:t>Computed</a:t>
            </a:r>
            <a:r>
              <a:rPr lang="nl-NL" dirty="0"/>
              <a:t> </a:t>
            </a:r>
            <a:r>
              <a:rPr lang="nl-NL" dirty="0" err="1"/>
              <a:t>Tomography</a:t>
            </a:r>
            <a:endParaRPr lang="nl-NL" dirty="0"/>
          </a:p>
          <a:p>
            <a:r>
              <a:rPr lang="nl-NL" dirty="0" err="1"/>
              <a:t>Tomos</a:t>
            </a:r>
            <a:r>
              <a:rPr lang="nl-NL" dirty="0"/>
              <a:t> = plakje</a:t>
            </a:r>
          </a:p>
          <a:p>
            <a:r>
              <a:rPr lang="nl-NL" dirty="0"/>
              <a:t>Werkt ook met röntgenstraling</a:t>
            </a:r>
          </a:p>
          <a:p>
            <a:r>
              <a:rPr lang="nl-NL" dirty="0"/>
              <a:t>Data verzamelen</a:t>
            </a:r>
          </a:p>
          <a:p>
            <a:pPr lvl="1"/>
            <a:r>
              <a:rPr lang="nl-NL" dirty="0"/>
              <a:t>Camera draait 360</a:t>
            </a:r>
            <a:r>
              <a:rPr lang="nl-NL" baseline="30000" dirty="0"/>
              <a:t>o</a:t>
            </a:r>
            <a:r>
              <a:rPr lang="nl-NL" dirty="0"/>
              <a:t> rond en maakt vele opnames</a:t>
            </a:r>
          </a:p>
          <a:p>
            <a:pPr lvl="1"/>
            <a:r>
              <a:rPr lang="nl-NL" dirty="0"/>
              <a:t>Patiënt schuift een stukje op voor het volgende “plakje”</a:t>
            </a:r>
          </a:p>
          <a:p>
            <a:pPr lvl="1"/>
            <a:endParaRPr lang="en-US" dirty="0"/>
          </a:p>
        </p:txBody>
      </p:sp>
      <p:pic>
        <p:nvPicPr>
          <p:cNvPr id="1026" name="Picture 2" descr="http://nemocniceprostejov.agel.cz/fotogalerie/oddeleni/radiodiagnosticke/ct-paci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1" y="836712"/>
            <a:ext cx="3230827" cy="24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tartpuntradiologie.nl/uploads/images/CollegeRontgenCTtechniek_fig5_Rotatie3eGeneratieCT_dynamisch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1" y="3717032"/>
            <a:ext cx="1896145" cy="20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09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3552" y="548680"/>
            <a:ext cx="8229600" cy="1143000"/>
          </a:xfrm>
        </p:spPr>
        <p:txBody>
          <a:bodyPr/>
          <a:lstStyle/>
          <a:p>
            <a:r>
              <a:rPr lang="nl-NL" dirty="0"/>
              <a:t>Hoe gaat het onderzoek</a:t>
            </a:r>
            <a:br>
              <a:rPr lang="nl-NL" dirty="0"/>
            </a:br>
            <a:r>
              <a:rPr lang="nl-NL" sz="1800" dirty="0"/>
              <a:t>https://www.youtube.com/watch?v=iUJsJalVHtU</a:t>
            </a:r>
          </a:p>
        </p:txBody>
      </p:sp>
      <p:pic>
        <p:nvPicPr>
          <p:cNvPr id="5" name="CT-onderzoe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2338" y="1935164"/>
            <a:ext cx="7808912" cy="4389437"/>
          </a:xfrm>
        </p:spPr>
      </p:pic>
    </p:spTree>
    <p:extLst>
      <p:ext uri="{BB962C8B-B14F-4D97-AF65-F5344CB8AC3E}">
        <p14:creationId xmlns:p14="http://schemas.microsoft.com/office/powerpoint/2010/main" val="237095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 en nadelen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Voordeel</a:t>
            </a:r>
          </a:p>
          <a:p>
            <a:pPr lvl="1"/>
            <a:r>
              <a:rPr lang="nl-NL" dirty="0"/>
              <a:t>zachte weefsels zijn ook goed zichtbaar</a:t>
            </a:r>
          </a:p>
          <a:p>
            <a:pPr lvl="1"/>
            <a:r>
              <a:rPr lang="nl-NL" dirty="0"/>
              <a:t>3D-beeld</a:t>
            </a:r>
          </a:p>
          <a:p>
            <a:endParaRPr lang="nl-NL" dirty="0"/>
          </a:p>
          <a:p>
            <a:r>
              <a:rPr lang="nl-NL" dirty="0"/>
              <a:t>Nadeel </a:t>
            </a:r>
          </a:p>
          <a:p>
            <a:pPr lvl="1"/>
            <a:r>
              <a:rPr lang="nl-NL" dirty="0"/>
              <a:t>Veel straling nodig; veel meer dan bij een röntgenfoto</a:t>
            </a:r>
          </a:p>
          <a:p>
            <a:pPr lvl="1"/>
            <a:r>
              <a:rPr lang="nl-NL" dirty="0"/>
              <a:t>Vaak contrastvloeistof nodig (bariumpap, …)</a:t>
            </a:r>
          </a:p>
        </p:txBody>
      </p:sp>
    </p:spTree>
    <p:extLst>
      <p:ext uri="{BB962C8B-B14F-4D97-AF65-F5344CB8AC3E}">
        <p14:creationId xmlns:p14="http://schemas.microsoft.com/office/powerpoint/2010/main" val="4090956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Opsporen tumoren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PET scan</a:t>
            </a:r>
          </a:p>
          <a:p>
            <a:r>
              <a:rPr lang="nl-NL" dirty="0"/>
              <a:t>SPECT scan</a:t>
            </a:r>
          </a:p>
          <a:p>
            <a:endParaRPr lang="nl-NL" dirty="0"/>
          </a:p>
          <a:p>
            <a:r>
              <a:rPr lang="nl-NL" dirty="0"/>
              <a:t>Patiënt wordt geïnjecteerd met een radioactieve stof. Doordat de tumoren snel groeien nemen ze meer van de radioactieve stof op en zenden dus meer straling (gamma) uit.</a:t>
            </a:r>
          </a:p>
        </p:txBody>
      </p:sp>
      <p:pic>
        <p:nvPicPr>
          <p:cNvPr id="1026" name="Picture 2" descr="http://upload.wikimedia.org/wikipedia/commons/thumb/b/b5/Radioactive.svg/200px-Radioactiv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9" y="1700809"/>
            <a:ext cx="1320081" cy="115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186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7408" y="704850"/>
            <a:ext cx="9443392" cy="779934"/>
          </a:xfrm>
        </p:spPr>
        <p:txBody>
          <a:bodyPr/>
          <a:lstStyle/>
          <a:p>
            <a:r>
              <a:rPr lang="nl-NL" dirty="0"/>
              <a:t>PET-scan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392" y="1935164"/>
            <a:ext cx="6624736" cy="4389437"/>
          </a:xfrm>
        </p:spPr>
        <p:txBody>
          <a:bodyPr/>
          <a:lstStyle/>
          <a:p>
            <a:r>
              <a:rPr lang="nl-NL" dirty="0"/>
              <a:t>Positron Emissie Tomografie</a:t>
            </a:r>
          </a:p>
          <a:p>
            <a:r>
              <a:rPr lang="nl-NL" dirty="0"/>
              <a:t>Positron = </a:t>
            </a:r>
            <a:r>
              <a:rPr lang="nl-NL" dirty="0" err="1"/>
              <a:t>anti-deeltje</a:t>
            </a:r>
            <a:r>
              <a:rPr lang="nl-NL" dirty="0"/>
              <a:t> van het elektron</a:t>
            </a:r>
          </a:p>
          <a:p>
            <a:r>
              <a:rPr lang="nl-NL" dirty="0"/>
              <a:t>De meest gebruikte PET-isotopen zijn: </a:t>
            </a:r>
            <a:r>
              <a:rPr lang="nl-NL" baseline="30000" dirty="0"/>
              <a:t>18</a:t>
            </a:r>
            <a:r>
              <a:rPr lang="nl-NL" dirty="0"/>
              <a:t>F, </a:t>
            </a:r>
            <a:r>
              <a:rPr lang="nl-NL" baseline="30000" dirty="0"/>
              <a:t>11</a:t>
            </a:r>
            <a:r>
              <a:rPr lang="nl-NL" dirty="0"/>
              <a:t>C, </a:t>
            </a:r>
            <a:r>
              <a:rPr lang="nl-NL" baseline="30000" dirty="0"/>
              <a:t>15</a:t>
            </a:r>
            <a:r>
              <a:rPr lang="nl-NL" dirty="0"/>
              <a:t>O, </a:t>
            </a:r>
            <a:r>
              <a:rPr lang="nl-NL" baseline="30000" dirty="0"/>
              <a:t>13</a:t>
            </a:r>
            <a:r>
              <a:rPr lang="nl-NL" dirty="0"/>
              <a:t>N</a:t>
            </a:r>
          </a:p>
          <a:p>
            <a:r>
              <a:rPr lang="nl-NL" dirty="0"/>
              <a:t>Bij de botsing van een elektron en een positron ontstaan 2 </a:t>
            </a:r>
            <a:r>
              <a:rPr lang="el-GR" dirty="0"/>
              <a:t>γ</a:t>
            </a:r>
            <a:r>
              <a:rPr lang="nl-NL" dirty="0"/>
              <a:t>-deeltjes </a:t>
            </a:r>
          </a:p>
          <a:p>
            <a:r>
              <a:rPr lang="nl-NL" dirty="0"/>
              <a:t>De </a:t>
            </a:r>
            <a:r>
              <a:rPr lang="el-GR" dirty="0"/>
              <a:t>γ</a:t>
            </a:r>
            <a:r>
              <a:rPr lang="nl-NL" dirty="0"/>
              <a:t>-deeltjes vliegen in </a:t>
            </a:r>
            <a:r>
              <a:rPr lang="nl-NL" i="1" dirty="0"/>
              <a:t>tegengestelde</a:t>
            </a:r>
            <a:r>
              <a:rPr lang="nl-NL" dirty="0"/>
              <a:t> richting weg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2050" name="Picture 2" descr="http://www.hamamatsu.com/cs/Satellite?blobcol=urldata&amp;blobkey=id&amp;blobtable=MungoBlobs&amp;blobwhere=1328686318033&amp;ssbinary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484784"/>
            <a:ext cx="333766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025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licht?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2204864"/>
            <a:ext cx="4262264" cy="4119737"/>
          </a:xfrm>
        </p:spPr>
        <p:txBody>
          <a:bodyPr/>
          <a:lstStyle/>
          <a:p>
            <a:r>
              <a:rPr lang="nl-NL" dirty="0"/>
              <a:t>deeltje, want licht gaat in een rechte lijn (Newton)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golf (Huygens), want er komen dingen voor die je ook bij watergolven ziet (buiging en interferentie)</a:t>
            </a:r>
          </a:p>
          <a:p>
            <a:endParaRPr lang="nl-NL" dirty="0"/>
          </a:p>
        </p:txBody>
      </p:sp>
      <p:sp>
        <p:nvSpPr>
          <p:cNvPr id="4" name="Ovaal 3"/>
          <p:cNvSpPr/>
          <p:nvPr/>
        </p:nvSpPr>
        <p:spPr>
          <a:xfrm>
            <a:off x="6096000" y="278092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sinus.gif (600×3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4437112"/>
            <a:ext cx="4860305" cy="79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60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-3.7037E-6 L 0.53151 0.0027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Plaatsbepaling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1935164"/>
            <a:ext cx="5256584" cy="4389437"/>
          </a:xfrm>
        </p:spPr>
        <p:txBody>
          <a:bodyPr/>
          <a:lstStyle/>
          <a:p>
            <a:r>
              <a:rPr lang="nl-NL" dirty="0"/>
              <a:t>γ-deeltjes die gelijktijdig de detectoren bereiken horen bij elkaar.</a:t>
            </a:r>
          </a:p>
          <a:p>
            <a:r>
              <a:rPr lang="nl-NL" dirty="0"/>
              <a:t>de tumor ligt op een rechte lijn tussen de detectoren</a:t>
            </a:r>
          </a:p>
          <a:p>
            <a:r>
              <a:rPr lang="nl-NL" dirty="0"/>
              <a:t>de tumor ligt op het snijpunt van de rechte lijnen</a:t>
            </a:r>
          </a:p>
        </p:txBody>
      </p:sp>
      <p:pic>
        <p:nvPicPr>
          <p:cNvPr id="3074" name="Picture 2" descr="http://hyperphysics.phy-astr.gsu.edu/hbase/nucene/imgnuk/petsca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821754"/>
            <a:ext cx="346710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403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 en nadelen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054352" cy="4389437"/>
          </a:xfrm>
        </p:spPr>
        <p:txBody>
          <a:bodyPr/>
          <a:lstStyle/>
          <a:p>
            <a:r>
              <a:rPr lang="nl-NL" dirty="0"/>
              <a:t>voordeel</a:t>
            </a:r>
          </a:p>
          <a:p>
            <a:pPr lvl="1"/>
            <a:r>
              <a:rPr lang="nl-NL" dirty="0"/>
              <a:t>nauwkeurig (1 mm)</a:t>
            </a:r>
          </a:p>
          <a:p>
            <a:endParaRPr lang="nl-NL" dirty="0"/>
          </a:p>
          <a:p>
            <a:r>
              <a:rPr lang="nl-NL" dirty="0"/>
              <a:t>nadeel</a:t>
            </a:r>
          </a:p>
          <a:p>
            <a:pPr lvl="1"/>
            <a:r>
              <a:rPr lang="nl-NL" dirty="0"/>
              <a:t>er worden radioactieve stoffen gebruikt</a:t>
            </a:r>
          </a:p>
        </p:txBody>
      </p:sp>
      <p:pic>
        <p:nvPicPr>
          <p:cNvPr id="4098" name="Picture 2" descr="http://images.sciencedaily.com/2009/03/090312214725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204865"/>
            <a:ext cx="3912369" cy="293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513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SPECT-scan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Photon Emission Computed Tomography</a:t>
            </a:r>
          </a:p>
          <a:p>
            <a:endParaRPr lang="en-US" dirty="0"/>
          </a:p>
          <a:p>
            <a:r>
              <a:rPr lang="en-US" dirty="0" err="1"/>
              <a:t>Vergelijkbaar</a:t>
            </a:r>
            <a:r>
              <a:rPr lang="en-US" dirty="0"/>
              <a:t> met PET-scan</a:t>
            </a:r>
          </a:p>
          <a:p>
            <a:pPr lvl="1"/>
            <a:r>
              <a:rPr lang="en-US" dirty="0" err="1"/>
              <a:t>Patïent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</a:t>
            </a:r>
            <a:r>
              <a:rPr lang="en-US" dirty="0" err="1"/>
              <a:t>radioactieve</a:t>
            </a:r>
            <a:r>
              <a:rPr lang="en-US" dirty="0"/>
              <a:t> </a:t>
            </a:r>
            <a:r>
              <a:rPr lang="en-US" dirty="0" err="1"/>
              <a:t>stof</a:t>
            </a:r>
            <a:r>
              <a:rPr lang="en-US" dirty="0"/>
              <a:t> </a:t>
            </a:r>
            <a:r>
              <a:rPr lang="en-US" dirty="0" err="1"/>
              <a:t>toegediend</a:t>
            </a:r>
            <a:endParaRPr lang="en-US" dirty="0"/>
          </a:p>
          <a:p>
            <a:pPr lvl="1"/>
            <a:r>
              <a:rPr lang="en-US" dirty="0" err="1"/>
              <a:t>Hoopt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op in </a:t>
            </a:r>
            <a:r>
              <a:rPr lang="en-US" dirty="0" err="1"/>
              <a:t>tumoren</a:t>
            </a:r>
            <a:endParaRPr lang="en-US" dirty="0"/>
          </a:p>
          <a:p>
            <a:pPr lvl="1"/>
            <a:r>
              <a:rPr lang="en-US" dirty="0" err="1"/>
              <a:t>Vervalt</a:t>
            </a:r>
            <a:r>
              <a:rPr lang="en-US" dirty="0"/>
              <a:t> door </a:t>
            </a:r>
            <a:r>
              <a:rPr lang="en-US" dirty="0" err="1"/>
              <a:t>uitzenden</a:t>
            </a:r>
            <a:r>
              <a:rPr lang="en-US" dirty="0"/>
              <a:t> van </a:t>
            </a:r>
            <a:r>
              <a:rPr lang="en-US" dirty="0" err="1"/>
              <a:t>één</a:t>
            </a:r>
            <a:r>
              <a:rPr lang="en-US" dirty="0"/>
              <a:t> </a:t>
            </a:r>
            <a:r>
              <a:rPr lang="el-GR" dirty="0"/>
              <a:t>γ</a:t>
            </a:r>
            <a:r>
              <a:rPr lang="nl-NL" dirty="0"/>
              <a:t> - deeltje</a:t>
            </a:r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2178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Plaatsbepaling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558408" cy="4389437"/>
          </a:xfrm>
        </p:spPr>
        <p:txBody>
          <a:bodyPr/>
          <a:lstStyle/>
          <a:p>
            <a:r>
              <a:rPr lang="nl-NL" dirty="0"/>
              <a:t>Alleen </a:t>
            </a:r>
            <a:r>
              <a:rPr lang="el-GR" dirty="0"/>
              <a:t>γ</a:t>
            </a:r>
            <a:r>
              <a:rPr lang="nl-NL" dirty="0"/>
              <a:t>-deeltjes die precies door een kanaaltje gaan komen bij de detector; je weet dus in welke richting de tumor ligt</a:t>
            </a:r>
          </a:p>
          <a:p>
            <a:r>
              <a:rPr lang="nl-NL" dirty="0"/>
              <a:t>Door de sensor te draaien kun je met het snijpunt de echte plaats bepalen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49" y="1952513"/>
            <a:ext cx="3792041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27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 en nadelen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Voordeel</a:t>
            </a:r>
          </a:p>
          <a:p>
            <a:pPr lvl="1"/>
            <a:r>
              <a:rPr lang="nl-NL" dirty="0"/>
              <a:t>gemakkelijker en goedkopen dan PET-scan</a:t>
            </a:r>
          </a:p>
          <a:p>
            <a:endParaRPr lang="nl-NL" dirty="0"/>
          </a:p>
          <a:p>
            <a:r>
              <a:rPr lang="nl-NL" dirty="0"/>
              <a:t>Nadeel </a:t>
            </a:r>
          </a:p>
          <a:p>
            <a:pPr lvl="1"/>
            <a:r>
              <a:rPr lang="nl-NL" dirty="0"/>
              <a:t>gebruikt radioactieve materialen</a:t>
            </a:r>
          </a:p>
          <a:p>
            <a:pPr lvl="1"/>
            <a:r>
              <a:rPr lang="nl-NL" dirty="0"/>
              <a:t>minder nauwkeurig dan PET (1 cm)</a:t>
            </a:r>
          </a:p>
        </p:txBody>
      </p:sp>
    </p:spTree>
    <p:extLst>
      <p:ext uri="{BB962C8B-B14F-4D97-AF65-F5344CB8AC3E}">
        <p14:creationId xmlns:p14="http://schemas.microsoft.com/office/powerpoint/2010/main" val="1952596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Logaritme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Logaritme is een wiskundige functie</a:t>
                </a:r>
              </a:p>
              <a:p>
                <a:endParaRPr lang="nl-NL" dirty="0"/>
              </a:p>
              <a:p>
                <a:r>
                  <a:rPr lang="nl-NL" dirty="0"/>
                  <a:t>De inverse van log </a:t>
                </a:r>
                <a:r>
                  <a:rPr lang="nl-NL" i="1" dirty="0"/>
                  <a:t>x</a:t>
                </a:r>
                <a:r>
                  <a:rPr lang="nl-NL" dirty="0"/>
                  <a:t> is 10</a:t>
                </a:r>
                <a:r>
                  <a:rPr lang="nl-NL" i="1" baseline="30000" dirty="0"/>
                  <a:t>x</a:t>
                </a:r>
                <a:r>
                  <a:rPr lang="nl-NL" i="1" dirty="0"/>
                  <a:t> ,  dus </a:t>
                </a:r>
                <a:r>
                  <a:rPr lang="nl-NL" dirty="0"/>
                  <a:t>log</a:t>
                </a:r>
                <a:r>
                  <a:rPr lang="nl-NL" i="1" dirty="0"/>
                  <a:t> </a:t>
                </a:r>
                <a:r>
                  <a:rPr lang="nl-NL" dirty="0"/>
                  <a:t>10</a:t>
                </a:r>
                <a:r>
                  <a:rPr lang="nl-NL" baseline="30000" dirty="0"/>
                  <a:t>5</a:t>
                </a:r>
                <a:r>
                  <a:rPr lang="nl-NL" dirty="0"/>
                  <a:t> = 5    </a:t>
                </a:r>
              </a:p>
              <a:p>
                <a:endParaRPr lang="nl-NL" i="1" dirty="0"/>
              </a:p>
              <a:p>
                <a:r>
                  <a:rPr lang="nl-NL" dirty="0"/>
                  <a:t>Logaritme heeft een handige eigenschap:</a:t>
                </a:r>
              </a:p>
              <a:p>
                <a:pPr marL="8064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nl-NL" dirty="0"/>
              </a:p>
              <a:p>
                <a:endParaRPr lang="nl-NL" i="1" baseline="30000" dirty="0"/>
              </a:p>
              <a:p>
                <a:r>
                  <a:rPr lang="nl-NL" dirty="0"/>
                  <a:t>Sommige berekeningen worden gemakkelijker m.b.v. log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7645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Los op:  81 = 2</a:t>
                </a:r>
                <a:r>
                  <a:rPr lang="nl-NL" i="1" baseline="30000" dirty="0"/>
                  <a:t>x</a:t>
                </a:r>
              </a:p>
              <a:p>
                <a:endParaRPr lang="nl-NL" i="1" baseline="30000" dirty="0"/>
              </a:p>
              <a:p>
                <a:r>
                  <a:rPr lang="nl-NL" dirty="0"/>
                  <a:t>Uitwerking:</a:t>
                </a:r>
              </a:p>
              <a:p>
                <a:endParaRPr lang="nl-NL" dirty="0"/>
              </a:p>
              <a:p>
                <a:pPr marL="71278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81=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→   </m:t>
                      </m:r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81 </m:t>
                          </m:r>
                        </m:e>
                      </m:func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func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𝑒𝑛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𝑑𝑢𝑠</m:t>
                      </m:r>
                    </m:oMath>
                  </m:oMathPara>
                </a14:m>
                <a:endParaRPr lang="nl-NL" dirty="0"/>
              </a:p>
              <a:p>
                <a:pPr marL="0" indent="0">
                  <a:buNone/>
                </a:pPr>
                <a:endParaRPr lang="nl-NL" dirty="0"/>
              </a:p>
              <a:p>
                <a:pPr marL="71278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81 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1,908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0,301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=6,3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30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851942"/>
          </a:xfrm>
        </p:spPr>
        <p:txBody>
          <a:bodyPr/>
          <a:lstStyle/>
          <a:p>
            <a:r>
              <a:rPr lang="nl-NL" dirty="0"/>
              <a:t>Voorbeeld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556792"/>
                <a:ext cx="10972800" cy="4767809"/>
              </a:xfrm>
            </p:spPr>
            <p:txBody>
              <a:bodyPr/>
              <a:lstStyle/>
              <a:p>
                <a:r>
                  <a:rPr lang="nl-NL" dirty="0"/>
                  <a:t>De halveringstijd is 8 dagen. </a:t>
                </a:r>
              </a:p>
              <a:p>
                <a:r>
                  <a:rPr lang="nl-NL" dirty="0"/>
                  <a:t>Bereken na hoeveel de activiteit is gedaald tot 20%</a:t>
                </a:r>
              </a:p>
              <a:p>
                <a:endParaRPr lang="nl-NL" dirty="0"/>
              </a:p>
              <a:p>
                <a:r>
                  <a:rPr lang="nl-NL" dirty="0"/>
                  <a:t>Uitwerking:</a:t>
                </a:r>
              </a:p>
              <a:p>
                <a:pPr marL="63182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</m:d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𝑚𝑒𝑡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nl-NL" dirty="0"/>
              </a:p>
              <a:p>
                <a:pPr marL="631825" indent="-6318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20%=100%⋅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→   0,2=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 →  </m:t>
                      </m:r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0,2 </m:t>
                          </m:r>
                        </m:e>
                      </m:func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nl-NL" dirty="0"/>
              </a:p>
              <a:p>
                <a:pPr marL="631825" indent="-6318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0,2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=2,32    →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=2,32⋅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=18,6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𝑑𝑔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556792"/>
                <a:ext cx="10972800" cy="4767809"/>
              </a:xfrm>
              <a:blipFill rotWithShape="0">
                <a:blip r:embed="rId2"/>
                <a:stretch>
                  <a:fillRect l="-667" t="-1022" b="-10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24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B927E-14B6-4442-8B87-CDE93127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403486-D87E-4160-98A9-2C4EBBCF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38-40</a:t>
            </a:r>
          </a:p>
        </p:txBody>
      </p:sp>
    </p:spTree>
    <p:extLst>
      <p:ext uri="{BB962C8B-B14F-4D97-AF65-F5344CB8AC3E}">
        <p14:creationId xmlns:p14="http://schemas.microsoft.com/office/powerpoint/2010/main" val="4217738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MRI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Magnetic</a:t>
            </a:r>
            <a:r>
              <a:rPr lang="nl-NL" dirty="0"/>
              <a:t> </a:t>
            </a:r>
            <a:r>
              <a:rPr lang="nl-NL" dirty="0" err="1"/>
              <a:t>Resonance</a:t>
            </a:r>
            <a:r>
              <a:rPr lang="nl-NL" dirty="0"/>
              <a:t> Imaging</a:t>
            </a:r>
          </a:p>
          <a:p>
            <a:endParaRPr lang="nl-NL" dirty="0"/>
          </a:p>
          <a:p>
            <a:r>
              <a:rPr lang="nl-NL" dirty="0"/>
              <a:t>Gebruikt een sterk magnetisch veld voor het maken van beelden</a:t>
            </a:r>
          </a:p>
          <a:p>
            <a:r>
              <a:rPr lang="nl-NL" dirty="0"/>
              <a:t>Sterkte van het magnetisch veld </a:t>
            </a:r>
            <a:r>
              <a:rPr lang="nl-NL" i="1" dirty="0"/>
              <a:t>B</a:t>
            </a:r>
            <a:r>
              <a:rPr lang="nl-NL" dirty="0"/>
              <a:t> wordt gemeten in Tesla (T)</a:t>
            </a:r>
          </a:p>
          <a:p>
            <a:pPr lvl="1"/>
            <a:r>
              <a:rPr lang="nl-NL" dirty="0"/>
              <a:t>Veld van de aarde: 0,00005 T</a:t>
            </a:r>
          </a:p>
          <a:p>
            <a:pPr lvl="1"/>
            <a:r>
              <a:rPr lang="nl-NL" dirty="0"/>
              <a:t>MRI scanner: 1,5 T – 3 T</a:t>
            </a:r>
          </a:p>
        </p:txBody>
      </p:sp>
    </p:spTree>
    <p:extLst>
      <p:ext uri="{BB962C8B-B14F-4D97-AF65-F5344CB8AC3E}">
        <p14:creationId xmlns:p14="http://schemas.microsoft.com/office/powerpoint/2010/main" val="1219455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995958"/>
          </a:xfrm>
        </p:spPr>
        <p:txBody>
          <a:bodyPr/>
          <a:lstStyle/>
          <a:p>
            <a:r>
              <a:rPr lang="nl-NL" dirty="0"/>
              <a:t>Golven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700808"/>
                <a:ext cx="6278488" cy="4623793"/>
              </a:xfrm>
            </p:spPr>
            <p:txBody>
              <a:bodyPr/>
              <a:lstStyle/>
              <a:p>
                <a:r>
                  <a:rPr lang="nl-NL" dirty="0"/>
                  <a:t>Met behulp van golven kun je interferentie en buiging van licht prima verklaren (hoofdstuk 9)</a:t>
                </a:r>
              </a:p>
              <a:p>
                <a:r>
                  <a:rPr lang="nl-NL" dirty="0"/>
                  <a:t>Golflengte </a:t>
                </a:r>
                <a:r>
                  <a:rPr lang="el-GR" dirty="0"/>
                  <a:t>λ</a:t>
                </a:r>
                <a:r>
                  <a:rPr lang="nl-NL" dirty="0"/>
                  <a:t> is de afstand die een golf in één periode </a:t>
                </a:r>
                <a:r>
                  <a:rPr lang="nl-NL" i="1" dirty="0"/>
                  <a:t>T</a:t>
                </a:r>
                <a:r>
                  <a:rPr lang="nl-NL" dirty="0"/>
                  <a:t> aflegt</a:t>
                </a:r>
              </a:p>
              <a:p>
                <a:pPr marL="3635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→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endParaRPr lang="nl-NL" dirty="0"/>
              </a:p>
              <a:p>
                <a:pPr marL="35877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 → 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nl-NL" b="0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700808"/>
                <a:ext cx="6278488" cy="4623793"/>
              </a:xfrm>
              <a:blipFill rotWithShape="0">
                <a:blip r:embed="rId2"/>
                <a:stretch>
                  <a:fillRect l="-1165" t="-1054" r="-29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P5312_Laser.jpg (600×43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2204864"/>
            <a:ext cx="4428257" cy="322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7536160" y="141277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Interferentie bij laserlicht</a:t>
            </a:r>
          </a:p>
        </p:txBody>
      </p:sp>
    </p:spTree>
    <p:extLst>
      <p:ext uri="{BB962C8B-B14F-4D97-AF65-F5344CB8AC3E}">
        <p14:creationId xmlns:p14="http://schemas.microsoft.com/office/powerpoint/2010/main" val="2957970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werkt het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8294712" cy="4389437"/>
          </a:xfrm>
        </p:spPr>
        <p:txBody>
          <a:bodyPr/>
          <a:lstStyle/>
          <a:p>
            <a:r>
              <a:rPr lang="nl-NL" dirty="0"/>
              <a:t>Het lichaam bestaat voor een groot gedeelte uit water: H</a:t>
            </a:r>
            <a:r>
              <a:rPr lang="nl-NL" baseline="-25000" dirty="0"/>
              <a:t>2</a:t>
            </a:r>
            <a:r>
              <a:rPr lang="nl-NL" dirty="0"/>
              <a:t>O</a:t>
            </a:r>
          </a:p>
          <a:p>
            <a:r>
              <a:rPr lang="nl-NL" dirty="0"/>
              <a:t>De </a:t>
            </a:r>
            <a:r>
              <a:rPr lang="nl-NL" dirty="0" err="1"/>
              <a:t>waterstof-kern</a:t>
            </a:r>
            <a:r>
              <a:rPr lang="nl-NL" dirty="0"/>
              <a:t> (= proton) is een klein rond tollend magneetje</a:t>
            </a:r>
          </a:p>
          <a:p>
            <a:r>
              <a:rPr lang="nl-NL" dirty="0"/>
              <a:t>Normaal wijzen ze al die magneetjes verschillende kanten op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13" y="1264917"/>
            <a:ext cx="1286259" cy="21336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3953093"/>
            <a:ext cx="2516528" cy="23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27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7368" y="1052737"/>
            <a:ext cx="6840760" cy="5271864"/>
          </a:xfrm>
        </p:spPr>
        <p:txBody>
          <a:bodyPr/>
          <a:lstStyle/>
          <a:p>
            <a:r>
              <a:rPr lang="nl-NL" dirty="0"/>
              <a:t>Door het sterke magneet van de MRI-scanner passen de protonen hun richting aan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De meeste passen zich aan </a:t>
            </a:r>
            <a:r>
              <a:rPr lang="nl-NL" dirty="0" err="1"/>
              <a:t>aan</a:t>
            </a:r>
            <a:r>
              <a:rPr lang="nl-NL" dirty="0"/>
              <a:t> het magnetisch veld van de MRI-scanner, sommige precies tegengesteld</a:t>
            </a:r>
          </a:p>
          <a:p>
            <a:r>
              <a:rPr lang="nl-NL" dirty="0"/>
              <a:t>Er is een kleine voorkeur voor </a:t>
            </a:r>
            <a:r>
              <a:rPr lang="nl-NL" dirty="0" err="1"/>
              <a:t>mèt</a:t>
            </a:r>
            <a:r>
              <a:rPr lang="nl-NL" dirty="0"/>
              <a:t> het veld mee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26616" y="2506299"/>
            <a:ext cx="5040560" cy="21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28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392" y="1196752"/>
            <a:ext cx="6430466" cy="5415880"/>
          </a:xfrm>
        </p:spPr>
        <p:txBody>
          <a:bodyPr/>
          <a:lstStyle/>
          <a:p>
            <a:r>
              <a:rPr lang="nl-NL" dirty="0"/>
              <a:t>Als je preciezer kijkt staan ze niet precies in het verlengde van het veld; ze voeren een precessie beweging uit</a:t>
            </a:r>
          </a:p>
          <a:p>
            <a:endParaRPr lang="nl-NL" dirty="0"/>
          </a:p>
          <a:p>
            <a:r>
              <a:rPr lang="nl-NL" dirty="0"/>
              <a:t>Voor de frequentie van de precessie beweging geldt:</a:t>
            </a:r>
          </a:p>
          <a:p>
            <a:r>
              <a:rPr lang="nl-NL" i="1" dirty="0" err="1"/>
              <a:t>f</a:t>
            </a:r>
            <a:r>
              <a:rPr lang="nl-NL" baseline="-25000" dirty="0" err="1"/>
              <a:t>r</a:t>
            </a:r>
            <a:r>
              <a:rPr lang="nl-NL" dirty="0"/>
              <a:t> = </a:t>
            </a:r>
            <a:r>
              <a:rPr lang="el-GR" i="1" dirty="0"/>
              <a:t>γ</a:t>
            </a:r>
            <a:r>
              <a:rPr lang="nl-NL" i="1" dirty="0"/>
              <a:t> </a:t>
            </a:r>
            <a:r>
              <a:rPr lang="el-GR" dirty="0"/>
              <a:t>·</a:t>
            </a:r>
            <a:r>
              <a:rPr lang="nl-NL" dirty="0"/>
              <a:t> </a:t>
            </a:r>
            <a:r>
              <a:rPr lang="nl-NL" i="1" dirty="0"/>
              <a:t>B</a:t>
            </a:r>
            <a:r>
              <a:rPr lang="nl-NL" baseline="-25000" dirty="0"/>
              <a:t>0</a:t>
            </a:r>
          </a:p>
          <a:p>
            <a:r>
              <a:rPr lang="el-GR" i="1" dirty="0"/>
              <a:t>γ</a:t>
            </a:r>
            <a:r>
              <a:rPr lang="nl-NL" dirty="0"/>
              <a:t> = 42,57 MHz/T</a:t>
            </a:r>
          </a:p>
        </p:txBody>
      </p:sp>
      <p:pic>
        <p:nvPicPr>
          <p:cNvPr id="5" name="Picture 2" descr="http://upload.wikimedia.org/wikipedia/commons/8/82/Gyroscope_precess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70080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546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1384" y="1196751"/>
            <a:ext cx="4680520" cy="5127849"/>
          </a:xfrm>
        </p:spPr>
        <p:txBody>
          <a:bodyPr/>
          <a:lstStyle/>
          <a:p>
            <a:r>
              <a:rPr lang="nl-NL" dirty="0"/>
              <a:t>De protonen worden van opzij “bestraald” door een radiopuls met de frequentie </a:t>
            </a:r>
            <a:r>
              <a:rPr lang="nl-NL" i="1" dirty="0" err="1"/>
              <a:t>f</a:t>
            </a:r>
            <a:r>
              <a:rPr lang="nl-NL" baseline="-25000" dirty="0" err="1"/>
              <a:t>r</a:t>
            </a:r>
            <a:endParaRPr lang="nl-NL" baseline="-25000" dirty="0"/>
          </a:p>
          <a:p>
            <a:r>
              <a:rPr lang="nl-NL" dirty="0"/>
              <a:t>De frequentie ligt in het gebied van de radiogolven</a:t>
            </a:r>
          </a:p>
          <a:p>
            <a:endParaRPr lang="nl-NL" baseline="-25000" dirty="0"/>
          </a:p>
          <a:p>
            <a:r>
              <a:rPr lang="nl-NL" dirty="0"/>
              <a:t>Door resonantie verandert de richting van de protonen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94768" y="2866339"/>
            <a:ext cx="5040560" cy="213343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412777"/>
            <a:ext cx="4536504" cy="504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9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7408" y="1412775"/>
            <a:ext cx="6624736" cy="4911825"/>
          </a:xfrm>
        </p:spPr>
        <p:txBody>
          <a:bodyPr/>
          <a:lstStyle/>
          <a:p>
            <a:r>
              <a:rPr lang="nl-NL" dirty="0"/>
              <a:t>Na het uitzetten van de radiopuls springen de protonen één voor één weer terug naar hun oorspronkelijke positie. </a:t>
            </a:r>
          </a:p>
          <a:p>
            <a:r>
              <a:rPr lang="nl-NL" dirty="0"/>
              <a:t>Hierbij zenden ze een radiogolf uit</a:t>
            </a:r>
          </a:p>
          <a:p>
            <a:r>
              <a:rPr lang="nl-NL" dirty="0"/>
              <a:t>Deze radiogolven kunnen worden gemeten</a:t>
            </a:r>
          </a:p>
          <a:p>
            <a:r>
              <a:rPr lang="nl-NL" dirty="0"/>
              <a:t>Het gemak waarmee protonen terug springen hangt af van het soort weefsel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://d3j7fudf8o8iuo.cloudfront.net/var/ezwebin_site/storage/images/media/images/e-mri/t1/903164-1-eng-GB/T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75" y="1405420"/>
            <a:ext cx="3777717" cy="252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660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Plaatsbepaling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MRI-scanner is zo gemaakt dat het sterke magneetveld </a:t>
            </a:r>
            <a:r>
              <a:rPr lang="nl-NL" i="1" dirty="0"/>
              <a:t>B</a:t>
            </a:r>
            <a:r>
              <a:rPr lang="nl-NL" baseline="-25000" dirty="0"/>
              <a:t>o</a:t>
            </a:r>
            <a:r>
              <a:rPr lang="nl-NL" dirty="0"/>
              <a:t> overal iets verschillend is (gradiëntveld)</a:t>
            </a:r>
          </a:p>
          <a:p>
            <a:r>
              <a:rPr lang="nl-NL" dirty="0"/>
              <a:t>De protonen tollen dus overal met een iets andere frequentie (</a:t>
            </a:r>
            <a:r>
              <a:rPr lang="nl-NL" i="1" dirty="0" err="1"/>
              <a:t>f</a:t>
            </a:r>
            <a:r>
              <a:rPr lang="nl-NL" baseline="-25000" dirty="0" err="1"/>
              <a:t>r</a:t>
            </a:r>
            <a:r>
              <a:rPr lang="nl-NL" dirty="0"/>
              <a:t> = </a:t>
            </a:r>
            <a:r>
              <a:rPr lang="el-GR" i="1" dirty="0"/>
              <a:t>γ</a:t>
            </a:r>
            <a:r>
              <a:rPr lang="nl-NL" i="1" dirty="0"/>
              <a:t> </a:t>
            </a:r>
            <a:r>
              <a:rPr lang="el-GR" dirty="0"/>
              <a:t>·</a:t>
            </a:r>
            <a:r>
              <a:rPr lang="nl-NL" dirty="0"/>
              <a:t> </a:t>
            </a:r>
            <a:r>
              <a:rPr lang="nl-NL" i="1" dirty="0"/>
              <a:t>B</a:t>
            </a:r>
            <a:r>
              <a:rPr lang="nl-NL" baseline="-25000" dirty="0"/>
              <a:t>0</a:t>
            </a:r>
            <a:r>
              <a:rPr lang="nl-NL" dirty="0"/>
              <a:t>)</a:t>
            </a:r>
          </a:p>
          <a:p>
            <a:r>
              <a:rPr lang="nl-NL" dirty="0"/>
              <a:t>Resonantie van de radiopuls treedt alleen maar op als de frequenties precies hetzelfde zijn.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718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 en nadelen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nadeel</a:t>
            </a:r>
          </a:p>
          <a:p>
            <a:pPr lvl="1"/>
            <a:r>
              <a:rPr lang="nl-NL" dirty="0"/>
              <a:t>lange meettijd</a:t>
            </a:r>
          </a:p>
          <a:p>
            <a:pPr lvl="1"/>
            <a:r>
              <a:rPr lang="nl-NL" dirty="0"/>
              <a:t>metalen voorwerpen zijn verboden (pacemaker)</a:t>
            </a:r>
          </a:p>
          <a:p>
            <a:pPr lvl="1"/>
            <a:r>
              <a:rPr lang="nl-NL" dirty="0"/>
              <a:t>in- en uitschakelen van de sterke elektromagneten maakt erg veel lawaai. </a:t>
            </a:r>
          </a:p>
          <a:p>
            <a:endParaRPr lang="nl-NL" dirty="0"/>
          </a:p>
          <a:p>
            <a:r>
              <a:rPr lang="nl-NL" dirty="0"/>
              <a:t>voordeel</a:t>
            </a:r>
          </a:p>
          <a:p>
            <a:pPr lvl="1"/>
            <a:r>
              <a:rPr lang="nl-NL" dirty="0"/>
              <a:t>veel detail</a:t>
            </a:r>
          </a:p>
          <a:p>
            <a:pPr lvl="1"/>
            <a:r>
              <a:rPr lang="nl-NL" dirty="0"/>
              <a:t>geen schadelijke straling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905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851942"/>
          </a:xfrm>
        </p:spPr>
        <p:txBody>
          <a:bodyPr/>
          <a:lstStyle/>
          <a:p>
            <a:r>
              <a:rPr lang="nl-NL" dirty="0"/>
              <a:t>Een echt sterk magnetisch veld</a:t>
            </a:r>
            <a:endParaRPr lang="en-US" dirty="0"/>
          </a:p>
        </p:txBody>
      </p:sp>
      <p:pic>
        <p:nvPicPr>
          <p:cNvPr id="5" name="How dangerous are magnetic items near an MRI magne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400" y="1623325"/>
            <a:ext cx="7743825" cy="4389437"/>
          </a:xfrm>
        </p:spPr>
      </p:pic>
      <p:sp>
        <p:nvSpPr>
          <p:cNvPr id="6" name="Tekstvak 5"/>
          <p:cNvSpPr txBox="1"/>
          <p:nvPr/>
        </p:nvSpPr>
        <p:spPr>
          <a:xfrm>
            <a:off x="8400256" y="6309320"/>
            <a:ext cx="3802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https://www.youtube.com/watch?v=6BBx8BwLhqg</a:t>
            </a:r>
          </a:p>
        </p:txBody>
      </p:sp>
    </p:spTree>
    <p:extLst>
      <p:ext uri="{BB962C8B-B14F-4D97-AF65-F5344CB8AC3E}">
        <p14:creationId xmlns:p14="http://schemas.microsoft.com/office/powerpoint/2010/main" val="22168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nl-NL" dirty="0"/>
              <a:t>43-46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5546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Echografie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7286600" cy="4389437"/>
          </a:xfrm>
        </p:spPr>
        <p:txBody>
          <a:bodyPr/>
          <a:lstStyle/>
          <a:p>
            <a:r>
              <a:rPr lang="nl-NL" dirty="0"/>
              <a:t>Geluidsgolven gebruiken voor het maken van afbeeldingen</a:t>
            </a:r>
          </a:p>
          <a:p>
            <a:r>
              <a:rPr lang="nl-NL" dirty="0"/>
              <a:t>Ultrasoon of ultrageluid is voor mensen niet hoorbaar (&gt; 1 MHz)</a:t>
            </a:r>
          </a:p>
          <a:p>
            <a:r>
              <a:rPr lang="nl-NL" dirty="0"/>
              <a:t>Werkt net als breking: bij de overgang van één soort weefsel naar een andere soort treedt breking en reflectie op</a:t>
            </a:r>
          </a:p>
          <a:p>
            <a:endParaRPr lang="nl-NL" dirty="0"/>
          </a:p>
        </p:txBody>
      </p:sp>
      <p:pic>
        <p:nvPicPr>
          <p:cNvPr id="1026" name="Picture 2" descr="http://www.babygrafie.nl/attachments/Image/Bewerkte-foto1-.jpg?14216634542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556792"/>
            <a:ext cx="2452186" cy="17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898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Golven: elektromagnetische golven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982344" cy="4389437"/>
          </a:xfrm>
        </p:spPr>
        <p:txBody>
          <a:bodyPr/>
          <a:lstStyle/>
          <a:p>
            <a:endParaRPr lang="nl-NL"/>
          </a:p>
        </p:txBody>
      </p:sp>
      <p:pic>
        <p:nvPicPr>
          <p:cNvPr id="1026" name="Picture 2" descr="EMSpec.gif (687×33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836712"/>
            <a:ext cx="1123643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62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766320" cy="4389437"/>
          </a:xfrm>
        </p:spPr>
        <p:txBody>
          <a:bodyPr/>
          <a:lstStyle/>
          <a:p>
            <a:r>
              <a:rPr lang="nl-NL" dirty="0"/>
              <a:t>Bij elke overgang wordt een deel van het geluid gebroken en een ander deel weerkaatst</a:t>
            </a:r>
          </a:p>
          <a:p>
            <a:r>
              <a:rPr lang="nl-NL" dirty="0"/>
              <a:t>Uit de tijdverschillen kun je de dikte van de verschillende lagen bepalen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556792"/>
            <a:ext cx="350792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61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 en nadelen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Voordeel </a:t>
            </a:r>
          </a:p>
          <a:p>
            <a:pPr lvl="1"/>
            <a:r>
              <a:rPr lang="nl-NL" dirty="0"/>
              <a:t>geen gevaarlijke straling</a:t>
            </a:r>
          </a:p>
          <a:p>
            <a:endParaRPr lang="nl-NL" dirty="0"/>
          </a:p>
          <a:p>
            <a:r>
              <a:rPr lang="nl-NL" dirty="0"/>
              <a:t>Nadeel </a:t>
            </a:r>
          </a:p>
          <a:p>
            <a:pPr lvl="1"/>
            <a:r>
              <a:rPr lang="nl-NL" dirty="0"/>
              <a:t>beeld is niet heel erg scherp</a:t>
            </a:r>
          </a:p>
          <a:p>
            <a:pPr lvl="1"/>
            <a:r>
              <a:rPr lang="nl-NL" dirty="0"/>
              <a:t>deze geluidsgolven gaan niet door lucht en botten; achter de longen kun je dus niets zien.</a:t>
            </a:r>
          </a:p>
        </p:txBody>
      </p:sp>
    </p:spTree>
    <p:extLst>
      <p:ext uri="{BB962C8B-B14F-4D97-AF65-F5344CB8AC3E}">
        <p14:creationId xmlns:p14="http://schemas.microsoft.com/office/powerpoint/2010/main" val="3391688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Andere toepassingen van geluid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stroomsnelheid van bloed meten</a:t>
            </a:r>
          </a:p>
          <a:p>
            <a:r>
              <a:rPr lang="nl-NL" dirty="0"/>
              <a:t>nierstenen vergruizen.</a:t>
            </a:r>
          </a:p>
        </p:txBody>
      </p:sp>
    </p:spTree>
    <p:extLst>
      <p:ext uri="{BB962C8B-B14F-4D97-AF65-F5344CB8AC3E}">
        <p14:creationId xmlns:p14="http://schemas.microsoft.com/office/powerpoint/2010/main" val="1297396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Stroomsnelheid van bloed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9601200" cy="1133797"/>
          </a:xfrm>
        </p:spPr>
        <p:txBody>
          <a:bodyPr/>
          <a:lstStyle/>
          <a:p>
            <a:r>
              <a:rPr lang="nl-NL" dirty="0"/>
              <a:t>Doppler effect = toonhoogte die je hoort hangt af van de snelheid van de bron of de ontvanger</a:t>
            </a:r>
          </a:p>
        </p:txBody>
      </p:sp>
      <p:pic>
        <p:nvPicPr>
          <p:cNvPr id="4" name="Fire Engine siren demonstrates the Doppler 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464" y="3418644"/>
            <a:ext cx="2459857" cy="172318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11424" y="5528401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https://www.youtube.com/watch?v=imoxDcn2Sgo</a:t>
            </a:r>
          </a:p>
        </p:txBody>
      </p:sp>
      <p:pic>
        <p:nvPicPr>
          <p:cNvPr id="1026" name="Picture 2" descr="groothandel- 8 MHz handvat vasculaire doppler detector bloed snelheid en perifere schip detector met oplaadbare batterij bv-5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3343565"/>
            <a:ext cx="3270089" cy="21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90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440" y="846366"/>
            <a:ext cx="6984776" cy="816047"/>
          </a:xfrm>
        </p:spPr>
        <p:txBody>
          <a:bodyPr/>
          <a:lstStyle/>
          <a:p>
            <a:r>
              <a:rPr lang="nl-NL" dirty="0"/>
              <a:t>Snelheidsmeting in bloed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839416" y="1935164"/>
                <a:ext cx="6408712" cy="4389437"/>
              </a:xfrm>
            </p:spPr>
            <p:txBody>
              <a:bodyPr/>
              <a:lstStyle/>
              <a:p>
                <a:r>
                  <a:rPr lang="nl-NL" dirty="0"/>
                  <a:t>rode bloedlichaampjes weerkaatsen het geluid</a:t>
                </a:r>
              </a:p>
              <a:p>
                <a:r>
                  <a:rPr lang="nl-NL" dirty="0"/>
                  <a:t>Er geldt:</a:t>
                </a:r>
              </a:p>
              <a:p>
                <a:endParaRPr lang="nl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=2⋅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𝑏𝑙𝑜𝑒𝑑</m:t>
                              </m:r>
                            </m:sub>
                          </m:s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𝑔𝑒𝑙𝑢𝑖𝑑</m:t>
                              </m:r>
                            </m:sub>
                          </m:sSub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𝑏𝑟𝑜𝑛</m:t>
                          </m:r>
                        </m:sub>
                      </m:sSub>
                    </m:oMath>
                  </m:oMathPara>
                </a14:m>
                <a:endParaRPr lang="nl-NL" dirty="0"/>
              </a:p>
              <a:p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9416" y="1935164"/>
                <a:ext cx="6408712" cy="4389437"/>
              </a:xfrm>
              <a:blipFill rotWithShape="0">
                <a:blip r:embed="rId2"/>
                <a:stretch>
                  <a:fillRect l="-123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://s3.natuurkunde.nl/content_files/files/1452/original/supportBinaryFiles_referenceId_9_supportId_673968?141026286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6"/>
          <a:stretch/>
        </p:blipFill>
        <p:spPr bwMode="auto">
          <a:xfrm>
            <a:off x="6930449" y="4163611"/>
            <a:ext cx="461962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3.natuurkunde.nl/content_files/files/1450/original/supportBinaryFiles_referenceId_7_supportId_673968?14102628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340768"/>
            <a:ext cx="2472209" cy="22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850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Nierstenen vergruizen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694312" cy="4389437"/>
          </a:xfrm>
        </p:spPr>
        <p:txBody>
          <a:bodyPr/>
          <a:lstStyle/>
          <a:p>
            <a:r>
              <a:rPr lang="nl-NL" dirty="0"/>
              <a:t>door de vorm (ellips) van het apparaat worden de geluidsgolven geconcentreerd op de niersteen</a:t>
            </a:r>
          </a:p>
        </p:txBody>
      </p:sp>
      <p:pic>
        <p:nvPicPr>
          <p:cNvPr id="3074" name="Picture 2" descr="http://www.diakonessenhuis.nl/patientenfolders/afbeeldingen/Urologie/niersteenvergruizing%20-%20afbeelding%202%20klein.jpg?hid=img;h=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132856"/>
            <a:ext cx="57626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iersteenvergruiz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96" y="4437888"/>
            <a:ext cx="28575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549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52, 54, 56, 57</a:t>
            </a:r>
          </a:p>
        </p:txBody>
      </p:sp>
    </p:spTree>
    <p:extLst>
      <p:ext uri="{BB962C8B-B14F-4D97-AF65-F5344CB8AC3E}">
        <p14:creationId xmlns:p14="http://schemas.microsoft.com/office/powerpoint/2010/main" val="2490199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Foto-elektrische effect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392" y="1916832"/>
            <a:ext cx="6710536" cy="4446164"/>
          </a:xfrm>
        </p:spPr>
        <p:txBody>
          <a:bodyPr/>
          <a:lstStyle/>
          <a:p>
            <a:r>
              <a:rPr lang="nl-NL" dirty="0"/>
              <a:t>foto-elektrisch effect (</a:t>
            </a:r>
            <a:r>
              <a:rPr lang="nl-NL" dirty="0" err="1"/>
              <a:t>phet-jar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Een klein beetje UV kan wel elektronen vrijmaken; veel IR niet</a:t>
            </a:r>
          </a:p>
          <a:p>
            <a:pPr lvl="1"/>
            <a:r>
              <a:rPr lang="nl-NL" dirty="0"/>
              <a:t>Niet te verklaren met golven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Einstein: licht is toch een deeltje (foton) met energie</a:t>
            </a:r>
          </a:p>
          <a:p>
            <a:pPr marL="358775" indent="0">
              <a:buNone/>
            </a:pPr>
            <a:r>
              <a:rPr lang="nl-NL" i="1" dirty="0"/>
              <a:t>E</a:t>
            </a:r>
            <a:r>
              <a:rPr lang="nl-NL" dirty="0"/>
              <a:t> = </a:t>
            </a:r>
            <a:r>
              <a:rPr lang="nl-NL" i="1" dirty="0"/>
              <a:t>h ∙ f</a:t>
            </a:r>
          </a:p>
          <a:p>
            <a:pPr marL="358775" indent="0">
              <a:buNone/>
            </a:pPr>
            <a:r>
              <a:rPr lang="nl-NL" i="1" dirty="0"/>
              <a:t>h = </a:t>
            </a:r>
            <a:r>
              <a:rPr lang="nl-NL" dirty="0"/>
              <a:t>6,62607 </a:t>
            </a:r>
            <a:r>
              <a:rPr lang="nl-NL" i="1" dirty="0"/>
              <a:t>∙</a:t>
            </a:r>
            <a:r>
              <a:rPr lang="nl-NL" dirty="0"/>
              <a:t> 10</a:t>
            </a:r>
            <a:r>
              <a:rPr lang="nl-NL" baseline="30000" dirty="0"/>
              <a:t>-34</a:t>
            </a:r>
            <a:r>
              <a:rPr lang="nl-NL" dirty="0"/>
              <a:t> </a:t>
            </a:r>
            <a:r>
              <a:rPr lang="nl-NL" dirty="0" err="1"/>
              <a:t>Js</a:t>
            </a:r>
            <a:r>
              <a:rPr lang="nl-NL" dirty="0"/>
              <a:t> (constante van Planck)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2348880"/>
            <a:ext cx="4264521" cy="311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Bereken de energie van een rood foton (633 nm) in Joule en </a:t>
                </a:r>
                <a:r>
                  <a:rPr lang="nl-NL" dirty="0" err="1"/>
                  <a:t>elektronVolt</a:t>
                </a:r>
                <a:r>
                  <a:rPr lang="nl-NL" dirty="0"/>
                  <a:t> (eV)</a:t>
                </a:r>
              </a:p>
              <a:p>
                <a:endParaRPr lang="nl-NL" dirty="0"/>
              </a:p>
              <a:p>
                <a:pPr marL="35877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6,6⋅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−34</m:t>
                              </m:r>
                            </m:sup>
                          </m:s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⋅3,0⋅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633⋅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sup>
                          </m:sSup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=3,13⋅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nl-NL" dirty="0"/>
              </a:p>
              <a:p>
                <a:pPr marL="358775" indent="0">
                  <a:buNone/>
                </a:pPr>
                <a:endParaRPr lang="nl-NL" dirty="0"/>
              </a:p>
              <a:p>
                <a:pPr marL="358775" indent="0">
                  <a:buNone/>
                </a:pPr>
                <a:r>
                  <a:rPr lang="nl-NL" dirty="0"/>
                  <a:t>1 eV = 1,602 ∙ 10</a:t>
                </a:r>
                <a:r>
                  <a:rPr lang="nl-NL" baseline="30000" dirty="0"/>
                  <a:t>-19</a:t>
                </a:r>
                <a:r>
                  <a:rPr lang="nl-NL" dirty="0"/>
                  <a:t> J</a:t>
                </a:r>
              </a:p>
              <a:p>
                <a:pPr marL="358775" indent="0">
                  <a:buNone/>
                </a:pPr>
                <a:endParaRPr lang="nl-NL" dirty="0"/>
              </a:p>
              <a:p>
                <a:pPr marL="35877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3,13⋅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3,13⋅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1,602⋅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=1,95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250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Maken opdrachten </a:t>
            </a:r>
          </a:p>
          <a:p>
            <a:r>
              <a:rPr lang="nl-NL" dirty="0"/>
              <a:t>8, 9, 12, 14 – 18 (2 lessen)</a:t>
            </a:r>
          </a:p>
        </p:txBody>
      </p:sp>
    </p:spTree>
    <p:extLst>
      <p:ext uri="{BB962C8B-B14F-4D97-AF65-F5344CB8AC3E}">
        <p14:creationId xmlns:p14="http://schemas.microsoft.com/office/powerpoint/2010/main" val="2052381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Lang geleden 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08168" y="1856524"/>
            <a:ext cx="2818656" cy="296760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was dit de enige manier om in het lichaam te kijken</a:t>
            </a:r>
          </a:p>
        </p:txBody>
      </p:sp>
      <p:pic>
        <p:nvPicPr>
          <p:cNvPr id="3074" name="Picture 2" descr="http://intern.strabrecht.nl/sectie/ckv/06b/SchilderNl/60_Rembrandt_Anatomische_les_dr_Nicolaas_Tulp_1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2132856"/>
            <a:ext cx="5375332" cy="402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15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7582" y="694559"/>
            <a:ext cx="3384376" cy="851942"/>
          </a:xfrm>
        </p:spPr>
        <p:txBody>
          <a:bodyPr/>
          <a:lstStyle/>
          <a:p>
            <a:r>
              <a:rPr lang="nl-NL" dirty="0"/>
              <a:t>Röntgenfoto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87888" y="1268760"/>
            <a:ext cx="4032448" cy="4896544"/>
          </a:xfrm>
        </p:spPr>
        <p:txBody>
          <a:bodyPr/>
          <a:lstStyle/>
          <a:p>
            <a:r>
              <a:rPr lang="nl-NL" dirty="0"/>
              <a:t>In 1895 ontdekte Röntgen een nieuw soort straling. </a:t>
            </a:r>
          </a:p>
          <a:p>
            <a:r>
              <a:rPr lang="nl-NL" dirty="0"/>
              <a:t>Hij noemde ze X-stralen</a:t>
            </a:r>
          </a:p>
        </p:txBody>
      </p:sp>
      <p:pic>
        <p:nvPicPr>
          <p:cNvPr id="4104" name="Picture 8" descr="http://www.npowetenschap.nl/.imaging/stk/wetenschap/zoom/media/wetenschap/noorderlicht/artikelen/2006/December/32280103/original/3228010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36" y="1700808"/>
            <a:ext cx="3288442" cy="455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Wilhelm Conrad Rö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1120530"/>
            <a:ext cx="183390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0103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2508</TotalTime>
  <Words>1322</Words>
  <Application>Microsoft Office PowerPoint</Application>
  <PresentationFormat>Breedbeeld</PresentationFormat>
  <Paragraphs>231</Paragraphs>
  <Slides>46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Cambria Math</vt:lpstr>
      <vt:lpstr>Constantia</vt:lpstr>
      <vt:lpstr>Wingdings 2</vt:lpstr>
      <vt:lpstr>Stroom</vt:lpstr>
      <vt:lpstr>Medische beeldvorming </vt:lpstr>
      <vt:lpstr>Wat is licht?</vt:lpstr>
      <vt:lpstr>Golven</vt:lpstr>
      <vt:lpstr>Golven: elektromagnetische golven</vt:lpstr>
      <vt:lpstr>Foto-elektrische effect</vt:lpstr>
      <vt:lpstr>Oefenen</vt:lpstr>
      <vt:lpstr>Huiswerk</vt:lpstr>
      <vt:lpstr>Lang geleden …</vt:lpstr>
      <vt:lpstr>Röntgenfoto</vt:lpstr>
      <vt:lpstr>Röntgenfoto's</vt:lpstr>
      <vt:lpstr>Hoe ontstaat röntgenstraling?</vt:lpstr>
      <vt:lpstr>PowerPoint-presentatie</vt:lpstr>
      <vt:lpstr>Voorbeeld van een spectrum</vt:lpstr>
      <vt:lpstr>Voor en nadelen</vt:lpstr>
      <vt:lpstr>CT-scan (1963)</vt:lpstr>
      <vt:lpstr>Hoe gaat het onderzoek https://www.youtube.com/watch?v=iUJsJalVHtU</vt:lpstr>
      <vt:lpstr>Voor en nadelen</vt:lpstr>
      <vt:lpstr>Opsporen tumoren</vt:lpstr>
      <vt:lpstr>PET-scan</vt:lpstr>
      <vt:lpstr>Plaatsbepaling</vt:lpstr>
      <vt:lpstr>Voor en nadelen</vt:lpstr>
      <vt:lpstr>SPECT-scan</vt:lpstr>
      <vt:lpstr>Plaatsbepaling</vt:lpstr>
      <vt:lpstr>Voor en nadelen</vt:lpstr>
      <vt:lpstr>Logaritme</vt:lpstr>
      <vt:lpstr>Voorbeeld 1</vt:lpstr>
      <vt:lpstr>Voorbeeld 2</vt:lpstr>
      <vt:lpstr>Huiswerk </vt:lpstr>
      <vt:lpstr>MRI</vt:lpstr>
      <vt:lpstr>Hoe werkt het</vt:lpstr>
      <vt:lpstr>PowerPoint-presentatie</vt:lpstr>
      <vt:lpstr>PowerPoint-presentatie</vt:lpstr>
      <vt:lpstr>PowerPoint-presentatie</vt:lpstr>
      <vt:lpstr>PowerPoint-presentatie</vt:lpstr>
      <vt:lpstr>Plaatsbepaling</vt:lpstr>
      <vt:lpstr>Voor en nadelen</vt:lpstr>
      <vt:lpstr>Een echt sterk magnetisch veld</vt:lpstr>
      <vt:lpstr>Huiswerk</vt:lpstr>
      <vt:lpstr>Echografie</vt:lpstr>
      <vt:lpstr>Werking</vt:lpstr>
      <vt:lpstr>Voor en nadelen</vt:lpstr>
      <vt:lpstr>Andere toepassingen van geluid</vt:lpstr>
      <vt:lpstr>Stroomsnelheid van bloed</vt:lpstr>
      <vt:lpstr>Snelheidsmeting in bloed</vt:lpstr>
      <vt:lpstr>Nierstenen vergruizen</vt:lpstr>
      <vt:lpstr>Huiswerk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zeg je?</dc:title>
  <dc:creator>Inus</dc:creator>
  <cp:lastModifiedBy>inus kruise</cp:lastModifiedBy>
  <cp:revision>171</cp:revision>
  <dcterms:created xsi:type="dcterms:W3CDTF">2009-02-11T18:03:10Z</dcterms:created>
  <dcterms:modified xsi:type="dcterms:W3CDTF">2017-10-17T06:52:38Z</dcterms:modified>
</cp:coreProperties>
</file>